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45" autoAdjust="0"/>
    <p:restoredTop sz="94595"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20" name="Footer Placeholder 19"/>
          <p:cNvSpPr>
            <a:spLocks noGrp="1"/>
          </p:cNvSpPr>
          <p:nvPr>
            <p:ph type="ftr" sz="quarter" idx="11"/>
          </p:nvPr>
        </p:nvSpPr>
        <p:spPr/>
        <p:txBody>
          <a:bodyPr/>
          <a:lstStyle/>
          <a:p>
            <a:endParaRPr lang="ar-IQ"/>
          </a:p>
        </p:txBody>
      </p:sp>
      <p:sp>
        <p:nvSpPr>
          <p:cNvPr id="10" name="Slide Number Placeholder 9"/>
          <p:cNvSpPr>
            <a:spLocks noGrp="1"/>
          </p:cNvSpPr>
          <p:nvPr>
            <p:ph type="sldNum" sz="quarter" idx="12"/>
          </p:nvPr>
        </p:nvSpPr>
        <p:spPr/>
        <p:txBody>
          <a:bodyPr/>
          <a:lstStyle/>
          <a:p>
            <a:fld id="{C0DA3C95-745E-4449-AB86-0C7016FB82EE}" type="slidenum">
              <a:rPr lang="ar-IQ" smtClean="0"/>
              <a:pPr/>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0DA3C95-745E-4449-AB86-0C7016FB82EE}" type="slidenum">
              <a:rPr lang="ar-IQ" smtClean="0"/>
              <a:pPr/>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0DA3C95-745E-4449-AB86-0C7016FB82EE}" type="slidenum">
              <a:rPr lang="ar-IQ" smtClean="0"/>
              <a:pPr/>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A3C95-745E-4449-AB86-0C7016FB82E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E128F55C-95D2-4CF9-A03A-21465C2ED463}" type="datetimeFigureOut">
              <a:rPr lang="ar-IQ" smtClean="0"/>
              <a:pPr/>
              <a:t>16/06/1439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0DA3C95-745E-4449-AB86-0C7016FB82EE}" type="slidenum">
              <a:rPr lang="ar-IQ" smtClean="0"/>
              <a:pPr/>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128F55C-95D2-4CF9-A03A-21465C2ED463}" type="datetimeFigureOut">
              <a:rPr lang="ar-IQ" smtClean="0"/>
              <a:pPr/>
              <a:t>16/06/1439</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0DA3C95-745E-4449-AB86-0C7016FB82EE}" type="slidenum">
              <a:rPr lang="ar-IQ" smtClean="0"/>
              <a:pPr/>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0"/>
            <a:ext cx="7406640" cy="1472184"/>
          </a:xfrm>
        </p:spPr>
        <p:txBody>
          <a:bodyPr>
            <a:noAutofit/>
          </a:bodyPr>
          <a:lstStyle/>
          <a:p>
            <a:pPr algn="ctr" rtl="0"/>
            <a:r>
              <a:rPr lang="en-US" sz="4400" b="1" dirty="0">
                <a:solidFill>
                  <a:srgbClr val="FF0000"/>
                </a:solidFill>
                <a:latin typeface="Arial Rounded MT Bold" pitchFamily="34" charset="0"/>
              </a:rPr>
              <a:t>The nature of probability and statistics</a:t>
            </a:r>
            <a:endParaRPr lang="ar-IQ" sz="4400" b="1" dirty="0">
              <a:solidFill>
                <a:srgbClr val="FF0000"/>
              </a:solidFill>
              <a:latin typeface="Arial Rounded MT Bold"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219200"/>
            <a:ext cx="7010400" cy="461665"/>
          </a:xfrm>
          <a:prstGeom prst="rect">
            <a:avLst/>
          </a:prstGeom>
          <a:noFill/>
        </p:spPr>
        <p:txBody>
          <a:bodyPr wrap="square" rtlCol="1">
            <a:spAutoFit/>
          </a:bodyPr>
          <a:lstStyle/>
          <a:p>
            <a:pPr algn="l" rtl="0"/>
            <a:r>
              <a:rPr lang="en-US" sz="2400" dirty="0">
                <a:solidFill>
                  <a:srgbClr val="FF0000"/>
                </a:solidFill>
              </a:rPr>
              <a:t>Example</a:t>
            </a:r>
            <a:endParaRPr lang="ar-IQ" sz="2400" dirty="0">
              <a:solidFill>
                <a:srgbClr val="FF0000"/>
              </a:solidFill>
            </a:endParaRPr>
          </a:p>
        </p:txBody>
      </p:sp>
      <p:sp>
        <p:nvSpPr>
          <p:cNvPr id="6" name="TextBox 5"/>
          <p:cNvSpPr txBox="1"/>
          <p:nvPr/>
        </p:nvSpPr>
        <p:spPr>
          <a:xfrm>
            <a:off x="1524000" y="2362200"/>
            <a:ext cx="7010400" cy="3046988"/>
          </a:xfrm>
          <a:prstGeom prst="rect">
            <a:avLst/>
          </a:prstGeom>
          <a:noFill/>
        </p:spPr>
        <p:txBody>
          <a:bodyPr wrap="square" rtlCol="1">
            <a:spAutoFit/>
          </a:bodyPr>
          <a:lstStyle/>
          <a:p>
            <a:pPr algn="l" rtl="0"/>
            <a:r>
              <a:rPr lang="en-US" sz="2400" dirty="0"/>
              <a:t>Gender : male or female</a:t>
            </a:r>
          </a:p>
          <a:p>
            <a:pPr algn="l" rtl="0"/>
            <a:r>
              <a:rPr lang="en-US" sz="2400" dirty="0"/>
              <a:t>Religious preference </a:t>
            </a:r>
          </a:p>
          <a:p>
            <a:pPr algn="l" rtl="0"/>
            <a:r>
              <a:rPr lang="en-US" sz="2400" dirty="0"/>
              <a:t>Geographic location </a:t>
            </a:r>
          </a:p>
          <a:p>
            <a:pPr algn="l" rtl="0"/>
            <a:endParaRPr lang="en-US" sz="2400" dirty="0"/>
          </a:p>
          <a:p>
            <a:pPr algn="l" rtl="0"/>
            <a:r>
              <a:rPr lang="en-US" sz="2400" dirty="0"/>
              <a:t>Age</a:t>
            </a:r>
          </a:p>
          <a:p>
            <a:pPr algn="l" rtl="0"/>
            <a:r>
              <a:rPr lang="en-US" sz="2400" dirty="0"/>
              <a:t>Heights</a:t>
            </a:r>
          </a:p>
          <a:p>
            <a:pPr algn="l" rtl="0"/>
            <a:r>
              <a:rPr lang="en-US" sz="2400" dirty="0"/>
              <a:t>Weights</a:t>
            </a:r>
          </a:p>
          <a:p>
            <a:pPr algn="l" rtl="0"/>
            <a:r>
              <a:rPr lang="en-US" sz="2400" dirty="0"/>
              <a:t>Body temperature </a:t>
            </a:r>
            <a:endParaRPr lang="ar-IQ" sz="2400" dirty="0"/>
          </a:p>
        </p:txBody>
      </p:sp>
      <p:cxnSp>
        <p:nvCxnSpPr>
          <p:cNvPr id="10" name="Straight Connector 9"/>
          <p:cNvCxnSpPr/>
          <p:nvPr/>
        </p:nvCxnSpPr>
        <p:spPr>
          <a:xfrm>
            <a:off x="1524000" y="21336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7800" y="685800"/>
            <a:ext cx="7010400" cy="5632311"/>
          </a:xfrm>
          <a:prstGeom prst="rect">
            <a:avLst/>
          </a:prstGeom>
          <a:noFill/>
        </p:spPr>
        <p:txBody>
          <a:bodyPr wrap="square" rtlCol="1">
            <a:spAutoFit/>
          </a:bodyPr>
          <a:lstStyle/>
          <a:p>
            <a:pPr algn="l" rtl="0"/>
            <a:r>
              <a:rPr lang="en-US" sz="2400" dirty="0"/>
              <a:t>Discrete variables can assigned values such as 0, 1, 2, 3 and are said to be countable. </a:t>
            </a:r>
          </a:p>
          <a:p>
            <a:pPr algn="l" rtl="0"/>
            <a:endParaRPr lang="en-US" sz="2400" dirty="0"/>
          </a:p>
          <a:p>
            <a:pPr algn="l" rtl="0"/>
            <a:r>
              <a:rPr lang="en-US" sz="2400" dirty="0"/>
              <a:t>Number of children in a family. </a:t>
            </a:r>
          </a:p>
          <a:p>
            <a:pPr algn="l" rtl="0"/>
            <a:r>
              <a:rPr lang="en-US" sz="2400" dirty="0"/>
              <a:t>Number of students in a classroom</a:t>
            </a:r>
          </a:p>
          <a:p>
            <a:pPr algn="l" rtl="0"/>
            <a:r>
              <a:rPr lang="en-US" sz="2400" dirty="0"/>
              <a:t>Number of calls received by a switchboard operator each day for a month. </a:t>
            </a:r>
          </a:p>
          <a:p>
            <a:pPr algn="l" rtl="0"/>
            <a:endParaRPr lang="en-US" sz="2400" dirty="0"/>
          </a:p>
          <a:p>
            <a:pPr algn="l" rtl="0"/>
            <a:r>
              <a:rPr lang="en-US" sz="2400" dirty="0"/>
              <a:t>Continuous variables can assume all values in an interval between any two specific values. </a:t>
            </a:r>
          </a:p>
          <a:p>
            <a:pPr algn="l" rtl="0"/>
            <a:endParaRPr lang="en-US" sz="2400" dirty="0"/>
          </a:p>
          <a:p>
            <a:pPr algn="l" rtl="0"/>
            <a:r>
              <a:rPr lang="en-US" sz="2400" dirty="0"/>
              <a:t>Temperature </a:t>
            </a:r>
          </a:p>
          <a:p>
            <a:pPr algn="l" rtl="0"/>
            <a:r>
              <a:rPr lang="en-US" sz="2400" dirty="0"/>
              <a:t>River discharge </a:t>
            </a:r>
          </a:p>
          <a:p>
            <a:pPr algn="l" rtl="0"/>
            <a:r>
              <a:rPr lang="en-US" sz="2400" dirty="0"/>
              <a:t>Length</a:t>
            </a:r>
          </a:p>
          <a:p>
            <a:pPr algn="l" rtl="0"/>
            <a:r>
              <a:rPr lang="en-US" sz="2400" dirty="0"/>
              <a:t>Weight</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7800" y="685800"/>
            <a:ext cx="7010400" cy="4524315"/>
          </a:xfrm>
          <a:prstGeom prst="rect">
            <a:avLst/>
          </a:prstGeom>
          <a:noFill/>
        </p:spPr>
        <p:txBody>
          <a:bodyPr wrap="square" rtlCol="1">
            <a:spAutoFit/>
          </a:bodyPr>
          <a:lstStyle/>
          <a:p>
            <a:pPr algn="l" rtl="0"/>
            <a:r>
              <a:rPr lang="en-US" sz="2400" dirty="0">
                <a:solidFill>
                  <a:srgbClr val="FF0000"/>
                </a:solidFill>
              </a:rPr>
              <a:t>Chapter Quiz:</a:t>
            </a:r>
          </a:p>
          <a:p>
            <a:pPr algn="l" rtl="0"/>
            <a:endParaRPr lang="en-US" sz="2400" dirty="0"/>
          </a:p>
          <a:p>
            <a:pPr algn="l" rtl="0"/>
            <a:r>
              <a:rPr lang="en-US" sz="2400" dirty="0"/>
              <a:t>Determine whether each statement is true or False. If the statement is false, explain why?</a:t>
            </a:r>
          </a:p>
          <a:p>
            <a:pPr algn="l" rtl="0"/>
            <a:endParaRPr lang="en-US" sz="2400" dirty="0"/>
          </a:p>
          <a:p>
            <a:pPr marL="457200" indent="-457200" algn="l" rtl="0">
              <a:buFont typeface="+mj-lt"/>
              <a:buAutoNum type="arabicPeriod"/>
            </a:pPr>
            <a:r>
              <a:rPr lang="en-US" sz="2400" dirty="0"/>
              <a:t>Probability is used as a basis for inferential statistics. </a:t>
            </a:r>
          </a:p>
          <a:p>
            <a:pPr marL="457200" indent="-457200" algn="l" rtl="0">
              <a:buFont typeface="+mj-lt"/>
              <a:buAutoNum type="arabicPeriod"/>
            </a:pPr>
            <a:endParaRPr lang="en-US" sz="2400" dirty="0"/>
          </a:p>
          <a:p>
            <a:pPr marL="457200" indent="-457200" algn="l" rtl="0">
              <a:buFont typeface="+mj-lt"/>
              <a:buAutoNum type="arabicPeriod"/>
            </a:pPr>
            <a:r>
              <a:rPr lang="en-US" sz="2400" dirty="0"/>
              <a:t>The variable of age is an example of a qualitative variable. </a:t>
            </a:r>
          </a:p>
          <a:p>
            <a:pPr marL="457200" indent="-457200" algn="l" rtl="0">
              <a:buFont typeface="+mj-lt"/>
              <a:buAutoNum type="arabicPeriod"/>
            </a:pPr>
            <a:endParaRPr lang="en-US" sz="2400" dirty="0"/>
          </a:p>
          <a:p>
            <a:pPr marL="457200" indent="-457200" algn="l" rtl="0">
              <a:buFont typeface="+mj-lt"/>
              <a:buAutoNum type="arabicPeriod"/>
            </a:pPr>
            <a:r>
              <a:rPr lang="en-US" sz="2400" dirty="0"/>
              <a:t>The weight of pumpkins is considered to be a continuous variable. </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7800" y="685800"/>
            <a:ext cx="7010400" cy="5632311"/>
          </a:xfrm>
          <a:prstGeom prst="rect">
            <a:avLst/>
          </a:prstGeom>
          <a:noFill/>
        </p:spPr>
        <p:txBody>
          <a:bodyPr wrap="square" rtlCol="1">
            <a:spAutoFit/>
          </a:bodyPr>
          <a:lstStyle/>
          <a:p>
            <a:pPr algn="l" rtl="0"/>
            <a:r>
              <a:rPr lang="en-US" sz="2400" dirty="0">
                <a:solidFill>
                  <a:srgbClr val="FF0000"/>
                </a:solidFill>
              </a:rPr>
              <a:t>Chapter Quiz:</a:t>
            </a:r>
          </a:p>
          <a:p>
            <a:pPr algn="l" rtl="0"/>
            <a:endParaRPr lang="en-US" sz="2400" dirty="0"/>
          </a:p>
          <a:p>
            <a:pPr algn="l" rtl="0"/>
            <a:r>
              <a:rPr lang="en-US" sz="2400" dirty="0"/>
              <a:t>Use the best answer to complete these statements.</a:t>
            </a:r>
          </a:p>
          <a:p>
            <a:pPr algn="l" rtl="0"/>
            <a:endParaRPr lang="en-US" sz="2400" dirty="0"/>
          </a:p>
          <a:p>
            <a:pPr marL="457200" indent="-457200" algn="l" rtl="0">
              <a:buFont typeface="+mj-lt"/>
              <a:buAutoNum type="arabicPeriod"/>
            </a:pPr>
            <a:r>
              <a:rPr lang="en-US" sz="2400" dirty="0"/>
              <a:t>Two major branches of statistics are ………… and ……………</a:t>
            </a:r>
          </a:p>
          <a:p>
            <a:pPr marL="457200" indent="-457200" algn="l" rtl="0">
              <a:buFont typeface="+mj-lt"/>
              <a:buAutoNum type="arabicPeriod"/>
            </a:pPr>
            <a:endParaRPr lang="en-US" sz="2400" dirty="0"/>
          </a:p>
          <a:p>
            <a:pPr marL="457200" indent="-457200" algn="l" rtl="0">
              <a:buFont typeface="+mj-lt"/>
              <a:buAutoNum type="arabicPeriod"/>
            </a:pPr>
            <a:r>
              <a:rPr lang="en-US" sz="2400" dirty="0"/>
              <a:t>The group of all subjects under a study is called ………………</a:t>
            </a:r>
          </a:p>
          <a:p>
            <a:pPr marL="457200" indent="-457200" algn="l" rtl="0">
              <a:buFont typeface="+mj-lt"/>
              <a:buAutoNum type="arabicPeriod"/>
            </a:pPr>
            <a:endParaRPr lang="en-US" sz="2400" dirty="0"/>
          </a:p>
          <a:p>
            <a:pPr marL="457200" indent="-457200" algn="l" rtl="0">
              <a:buFont typeface="+mj-lt"/>
              <a:buAutoNum type="arabicPeriod"/>
            </a:pPr>
            <a:r>
              <a:rPr lang="en-US" sz="2400" dirty="0"/>
              <a:t>A group of subjects selected from the group of all subjects under study is called ………….</a:t>
            </a:r>
          </a:p>
          <a:p>
            <a:pPr marL="457200" indent="-457200" algn="l" rtl="0">
              <a:buFont typeface="+mj-lt"/>
              <a:buAutoNum type="arabicPeriod"/>
            </a:pPr>
            <a:endParaRPr lang="en-US" sz="2400" dirty="0"/>
          </a:p>
          <a:p>
            <a:pPr marL="457200" indent="-457200" algn="l" rtl="0">
              <a:buFont typeface="+mj-lt"/>
              <a:buAutoNum type="arabicPeriod"/>
            </a:pPr>
            <a:r>
              <a:rPr lang="en-US" sz="2400" dirty="0"/>
              <a:t>Three reasons why samples are used in statistics are …...., ……….., …………, and ………..</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47800" y="685800"/>
            <a:ext cx="7010400" cy="3785652"/>
          </a:xfrm>
          <a:prstGeom prst="rect">
            <a:avLst/>
          </a:prstGeom>
          <a:noFill/>
        </p:spPr>
        <p:txBody>
          <a:bodyPr wrap="square" rtlCol="1">
            <a:spAutoFit/>
          </a:bodyPr>
          <a:lstStyle/>
          <a:p>
            <a:pPr algn="l" rtl="0"/>
            <a:r>
              <a:rPr lang="en-US" sz="2400" dirty="0">
                <a:solidFill>
                  <a:srgbClr val="FF0000"/>
                </a:solidFill>
              </a:rPr>
              <a:t>Chapter Quiz:</a:t>
            </a:r>
          </a:p>
          <a:p>
            <a:pPr algn="l" rtl="0"/>
            <a:endParaRPr lang="en-US" sz="2400" dirty="0"/>
          </a:p>
          <a:p>
            <a:pPr algn="l" rtl="0"/>
            <a:r>
              <a:rPr lang="en-US" sz="2400" dirty="0"/>
              <a:t>Classify each variable as discrete or continuous</a:t>
            </a:r>
          </a:p>
          <a:p>
            <a:pPr algn="l" rtl="0"/>
            <a:endParaRPr lang="en-US" sz="2400" dirty="0"/>
          </a:p>
          <a:p>
            <a:pPr marL="398463" indent="-398463" algn="l" rtl="0">
              <a:buFont typeface="Arial" pitchFamily="34" charset="0"/>
              <a:buChar char="•"/>
            </a:pPr>
            <a:r>
              <a:rPr lang="en-US" sz="2400" dirty="0"/>
              <a:t>The time it takes to drive to work. </a:t>
            </a:r>
          </a:p>
          <a:p>
            <a:pPr marL="398463" indent="-398463" algn="l" rtl="0">
              <a:buFont typeface="Arial" pitchFamily="34" charset="0"/>
              <a:buChar char="•"/>
            </a:pPr>
            <a:r>
              <a:rPr lang="en-US" sz="2400" dirty="0"/>
              <a:t>The number of credit card a person has</a:t>
            </a:r>
          </a:p>
          <a:p>
            <a:pPr marL="398463" indent="-398463" algn="l" rtl="0">
              <a:buFont typeface="Arial" pitchFamily="34" charset="0"/>
              <a:buChar char="•"/>
            </a:pPr>
            <a:r>
              <a:rPr lang="en-US" sz="2400" dirty="0"/>
              <a:t>A number of employees working in a large department store </a:t>
            </a:r>
          </a:p>
          <a:p>
            <a:pPr marL="398463" indent="-398463" algn="l" rtl="0">
              <a:buFont typeface="Arial" pitchFamily="34" charset="0"/>
              <a:buChar char="•"/>
            </a:pPr>
            <a:r>
              <a:rPr lang="en-US" sz="2400" dirty="0"/>
              <a:t>The amount of drag injected into a rat</a:t>
            </a:r>
          </a:p>
          <a:p>
            <a:pPr marL="398463" indent="-398463" algn="l" rtl="0">
              <a:buFont typeface="Arial" pitchFamily="34" charset="0"/>
              <a:buChar char="•"/>
            </a:pPr>
            <a:r>
              <a:rPr lang="en-US" sz="2400" dirty="0"/>
              <a:t>The number of cars stolen each week in a large city.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7010400" cy="1200329"/>
          </a:xfrm>
          <a:prstGeom prst="rect">
            <a:avLst/>
          </a:prstGeom>
          <a:noFill/>
        </p:spPr>
        <p:txBody>
          <a:bodyPr wrap="square" rtlCol="1">
            <a:spAutoFit/>
          </a:bodyPr>
          <a:lstStyle/>
          <a:p>
            <a:pPr algn="l" rtl="0"/>
            <a:r>
              <a:rPr lang="en-US" sz="2400" dirty="0"/>
              <a:t>Most people become familiar with probability and statistics through radio, television, newspapers,  and magazines. For example</a:t>
            </a:r>
            <a:endParaRPr lang="ar-IQ" sz="2400" dirty="0"/>
          </a:p>
        </p:txBody>
      </p:sp>
      <p:sp>
        <p:nvSpPr>
          <p:cNvPr id="5" name="TextBox 4"/>
          <p:cNvSpPr txBox="1"/>
          <p:nvPr/>
        </p:nvSpPr>
        <p:spPr>
          <a:xfrm>
            <a:off x="1447800" y="2133600"/>
            <a:ext cx="7010400" cy="3785652"/>
          </a:xfrm>
          <a:prstGeom prst="rect">
            <a:avLst/>
          </a:prstGeom>
          <a:noFill/>
        </p:spPr>
        <p:txBody>
          <a:bodyPr wrap="square" rtlCol="1">
            <a:spAutoFit/>
          </a:bodyPr>
          <a:lstStyle/>
          <a:p>
            <a:pPr marL="292100" indent="-292100" algn="l" rtl="0">
              <a:buFont typeface="Arial" pitchFamily="34" charset="0"/>
              <a:buChar char="•"/>
            </a:pPr>
            <a:r>
              <a:rPr lang="en-US" sz="2400" dirty="0"/>
              <a:t>Based on the 2000 census, 40.5 million households have two vehicles. </a:t>
            </a:r>
          </a:p>
          <a:p>
            <a:pPr marL="292100" indent="-292100" algn="l" rtl="0">
              <a:buFont typeface="Arial" pitchFamily="34" charset="0"/>
              <a:buChar char="•"/>
            </a:pPr>
            <a:endParaRPr lang="en-US" sz="2400" dirty="0"/>
          </a:p>
          <a:p>
            <a:pPr marL="292100" indent="-292100" algn="l" rtl="0">
              <a:buFont typeface="Arial" pitchFamily="34" charset="0"/>
              <a:buChar char="•"/>
            </a:pPr>
            <a:r>
              <a:rPr lang="en-US" sz="2400" dirty="0"/>
              <a:t>The average cost of a wedding is nearly 10$.</a:t>
            </a:r>
          </a:p>
          <a:p>
            <a:pPr marL="292100" indent="-292100" algn="l" rtl="0">
              <a:buFont typeface="Arial" pitchFamily="34" charset="0"/>
              <a:buChar char="•"/>
            </a:pPr>
            <a:endParaRPr lang="en-US" sz="2400" dirty="0"/>
          </a:p>
          <a:p>
            <a:pPr marL="292100" indent="-292100" algn="l" rtl="0">
              <a:buFont typeface="Arial" pitchFamily="34" charset="0"/>
              <a:buChar char="•"/>
            </a:pPr>
            <a:r>
              <a:rPr lang="en-US" sz="2400" dirty="0"/>
              <a:t>Women how eat fish once a week are 29% less likely to develop heart disease.</a:t>
            </a:r>
          </a:p>
          <a:p>
            <a:pPr marL="292100" indent="-292100" algn="l" rtl="0">
              <a:buFont typeface="Arial" pitchFamily="34" charset="0"/>
              <a:buChar char="•"/>
            </a:pPr>
            <a:endParaRPr lang="en-US" sz="2400" dirty="0"/>
          </a:p>
          <a:p>
            <a:pPr marL="292100" indent="-292100" algn="l" rtl="0">
              <a:buFont typeface="Arial" pitchFamily="34" charset="0"/>
              <a:buChar char="•"/>
            </a:pPr>
            <a:r>
              <a:rPr lang="en-US" sz="2400" dirty="0"/>
              <a:t>The median salary for men with a bachelor’s degree is 750 Id. </a:t>
            </a:r>
            <a:endParaRPr lang="ar-IQ" sz="2400" dirty="0"/>
          </a:p>
        </p:txBody>
      </p:sp>
      <p:cxnSp>
        <p:nvCxnSpPr>
          <p:cNvPr id="7" name="Straight Connector 6"/>
          <p:cNvCxnSpPr/>
          <p:nvPr/>
        </p:nvCxnSpPr>
        <p:spPr>
          <a:xfrm>
            <a:off x="1447800" y="1981200"/>
            <a:ext cx="70104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checkerboard(across)">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5"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heckerboard(dow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diamond(in)">
                                      <p:cBhvr>
                                        <p:cTn id="27" dur="20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 calcmode="lin" valueType="num">
                                      <p:cBhvr additive="base">
                                        <p:cTn id="32"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7010400" cy="1200329"/>
          </a:xfrm>
          <a:prstGeom prst="rect">
            <a:avLst/>
          </a:prstGeom>
          <a:noFill/>
        </p:spPr>
        <p:txBody>
          <a:bodyPr wrap="square" rtlCol="1">
            <a:spAutoFit/>
          </a:bodyPr>
          <a:lstStyle/>
          <a:p>
            <a:pPr algn="l" rtl="0"/>
            <a:r>
              <a:rPr lang="en-US" sz="2400" dirty="0"/>
              <a:t>Statistics is the science of conducting studies to collect, organize, summarize, analyze, and draw conclusions from data</a:t>
            </a:r>
            <a:endParaRPr lang="ar-IQ" sz="2400" dirty="0"/>
          </a:p>
        </p:txBody>
      </p:sp>
      <p:cxnSp>
        <p:nvCxnSpPr>
          <p:cNvPr id="7" name="Straight Connector 6"/>
          <p:cNvCxnSpPr/>
          <p:nvPr/>
        </p:nvCxnSpPr>
        <p:spPr>
          <a:xfrm>
            <a:off x="1447800" y="1981200"/>
            <a:ext cx="70104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47800" y="2286000"/>
            <a:ext cx="7010400" cy="830997"/>
          </a:xfrm>
          <a:prstGeom prst="rect">
            <a:avLst/>
          </a:prstGeom>
          <a:noFill/>
        </p:spPr>
        <p:txBody>
          <a:bodyPr wrap="square" rtlCol="1">
            <a:spAutoFit/>
          </a:bodyPr>
          <a:lstStyle/>
          <a:p>
            <a:pPr algn="l" rtl="0"/>
            <a:r>
              <a:rPr lang="en-US" sz="2400" dirty="0"/>
              <a:t>In this lecture we try to answer the following questions: </a:t>
            </a:r>
            <a:endParaRPr lang="ar-IQ" sz="2400" dirty="0"/>
          </a:p>
        </p:txBody>
      </p:sp>
      <p:sp>
        <p:nvSpPr>
          <p:cNvPr id="8" name="Right Arrow 7"/>
          <p:cNvSpPr/>
          <p:nvPr/>
        </p:nvSpPr>
        <p:spPr>
          <a:xfrm>
            <a:off x="1600200" y="3505200"/>
            <a:ext cx="1371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ectangle 8"/>
          <p:cNvSpPr/>
          <p:nvPr/>
        </p:nvSpPr>
        <p:spPr>
          <a:xfrm>
            <a:off x="3581400" y="3276600"/>
            <a:ext cx="4267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rPr>
              <a:t>What are the branches of statistics?</a:t>
            </a:r>
            <a:endParaRPr lang="ar-IQ" sz="2000" dirty="0">
              <a:solidFill>
                <a:schemeClr val="tx1"/>
              </a:solidFill>
            </a:endParaRPr>
          </a:p>
        </p:txBody>
      </p:sp>
      <p:sp>
        <p:nvSpPr>
          <p:cNvPr id="12" name="Right Arrow 11"/>
          <p:cNvSpPr/>
          <p:nvPr/>
        </p:nvSpPr>
        <p:spPr>
          <a:xfrm>
            <a:off x="1600200" y="4343400"/>
            <a:ext cx="1371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Rectangle 12"/>
          <p:cNvSpPr/>
          <p:nvPr/>
        </p:nvSpPr>
        <p:spPr>
          <a:xfrm>
            <a:off x="3581400" y="4191000"/>
            <a:ext cx="4267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rPr>
              <a:t>What are data?</a:t>
            </a:r>
            <a:endParaRPr lang="ar-IQ" sz="2000" dirty="0">
              <a:solidFill>
                <a:schemeClr val="tx1"/>
              </a:solidFill>
            </a:endParaRPr>
          </a:p>
        </p:txBody>
      </p:sp>
      <p:sp>
        <p:nvSpPr>
          <p:cNvPr id="14" name="Right Arrow 13"/>
          <p:cNvSpPr/>
          <p:nvPr/>
        </p:nvSpPr>
        <p:spPr>
          <a:xfrm>
            <a:off x="1600200" y="5181600"/>
            <a:ext cx="1371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5" name="Rectangle 14"/>
          <p:cNvSpPr/>
          <p:nvPr/>
        </p:nvSpPr>
        <p:spPr>
          <a:xfrm>
            <a:off x="3581400" y="5029200"/>
            <a:ext cx="42672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r>
              <a:rPr lang="en-US" sz="2000" dirty="0">
                <a:solidFill>
                  <a:schemeClr val="tx1"/>
                </a:solidFill>
              </a:rPr>
              <a:t>How are samples selected?</a:t>
            </a:r>
            <a:endParaRPr lang="ar-IQ"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7010400" cy="1200329"/>
          </a:xfrm>
          <a:prstGeom prst="rect">
            <a:avLst/>
          </a:prstGeom>
          <a:noFill/>
        </p:spPr>
        <p:txBody>
          <a:bodyPr wrap="square" rtlCol="1">
            <a:spAutoFit/>
          </a:bodyPr>
          <a:lstStyle/>
          <a:p>
            <a:pPr algn="l" rtl="0"/>
            <a:r>
              <a:rPr lang="en-US" sz="2400" dirty="0"/>
              <a:t>To gain knowledge about something,  statisticians collect information for variables, which describe the event. </a:t>
            </a:r>
            <a:endParaRPr lang="ar-IQ" sz="2400" dirty="0"/>
          </a:p>
        </p:txBody>
      </p:sp>
      <p:cxnSp>
        <p:nvCxnSpPr>
          <p:cNvPr id="7" name="Straight Connector 6"/>
          <p:cNvCxnSpPr/>
          <p:nvPr/>
        </p:nvCxnSpPr>
        <p:spPr>
          <a:xfrm>
            <a:off x="1447800" y="1981200"/>
            <a:ext cx="70104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447800" y="2286000"/>
            <a:ext cx="7010400" cy="830997"/>
          </a:xfrm>
          <a:prstGeom prst="rect">
            <a:avLst/>
          </a:prstGeom>
          <a:noFill/>
        </p:spPr>
        <p:txBody>
          <a:bodyPr wrap="square" rtlCol="1">
            <a:spAutoFit/>
          </a:bodyPr>
          <a:lstStyle/>
          <a:p>
            <a:pPr algn="l" rtl="0"/>
            <a:r>
              <a:rPr lang="en-US" sz="2400" dirty="0"/>
              <a:t>A variable is a characteristic or attributes that can assume different values </a:t>
            </a:r>
            <a:endParaRPr lang="ar-IQ" sz="2400" dirty="0"/>
          </a:p>
        </p:txBody>
      </p:sp>
      <p:sp>
        <p:nvSpPr>
          <p:cNvPr id="11" name="TextBox 10"/>
          <p:cNvSpPr txBox="1"/>
          <p:nvPr/>
        </p:nvSpPr>
        <p:spPr>
          <a:xfrm>
            <a:off x="1447800" y="3581400"/>
            <a:ext cx="7010400" cy="830997"/>
          </a:xfrm>
          <a:prstGeom prst="rect">
            <a:avLst/>
          </a:prstGeom>
          <a:noFill/>
        </p:spPr>
        <p:txBody>
          <a:bodyPr wrap="square" rtlCol="1">
            <a:spAutoFit/>
          </a:bodyPr>
          <a:lstStyle/>
          <a:p>
            <a:pPr algn="l" rtl="0"/>
            <a:r>
              <a:rPr lang="en-US" sz="2400" dirty="0"/>
              <a:t>Data are the values (measurements or observations) that the variable can assume. </a:t>
            </a:r>
            <a:endParaRPr lang="ar-IQ" sz="2400" dirty="0"/>
          </a:p>
        </p:txBody>
      </p:sp>
      <p:sp>
        <p:nvSpPr>
          <p:cNvPr id="16" name="TextBox 15"/>
          <p:cNvSpPr txBox="1"/>
          <p:nvPr/>
        </p:nvSpPr>
        <p:spPr>
          <a:xfrm>
            <a:off x="1447800" y="4800600"/>
            <a:ext cx="7010400" cy="830997"/>
          </a:xfrm>
          <a:prstGeom prst="rect">
            <a:avLst/>
          </a:prstGeom>
          <a:noFill/>
        </p:spPr>
        <p:txBody>
          <a:bodyPr wrap="square" rtlCol="1">
            <a:spAutoFit/>
          </a:bodyPr>
          <a:lstStyle/>
          <a:p>
            <a:pPr algn="l" rtl="0"/>
            <a:r>
              <a:rPr lang="en-US" sz="2400" dirty="0"/>
              <a:t>Variables whose values are determined by chance are called </a:t>
            </a:r>
            <a:r>
              <a:rPr lang="en-US" sz="2400" b="1" dirty="0">
                <a:solidFill>
                  <a:srgbClr val="FF0000"/>
                </a:solidFill>
              </a:rPr>
              <a:t>random variable</a:t>
            </a:r>
            <a:endParaRPr lang="ar-IQ"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strVal val="#ppt_w*0.7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animEffect transition="in" filter="fade">
                                      <p:cBhvr>
                                        <p:cTn id="14" dur="1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1000" fill="hold"/>
                                        <p:tgtEl>
                                          <p:spTgt spid="11"/>
                                        </p:tgtEl>
                                        <p:attrNameLst>
                                          <p:attrName>ppt_w</p:attrName>
                                        </p:attrNameLst>
                                      </p:cBhvr>
                                      <p:tavLst>
                                        <p:tav tm="0">
                                          <p:val>
                                            <p:strVal val="#ppt_w*0.70"/>
                                          </p:val>
                                        </p:tav>
                                        <p:tav tm="100000">
                                          <p:val>
                                            <p:strVal val="#ppt_w"/>
                                          </p:val>
                                        </p:tav>
                                      </p:tavLst>
                                    </p:anim>
                                    <p:anim calcmode="lin" valueType="num">
                                      <p:cBhvr>
                                        <p:cTn id="27" dur="1000" fill="hold"/>
                                        <p:tgtEl>
                                          <p:spTgt spid="11"/>
                                        </p:tgtEl>
                                        <p:attrNameLst>
                                          <p:attrName>ppt_h</p:attrName>
                                        </p:attrNameLst>
                                      </p:cBhvr>
                                      <p:tavLst>
                                        <p:tav tm="0">
                                          <p:val>
                                            <p:strVal val="#ppt_h"/>
                                          </p:val>
                                        </p:tav>
                                        <p:tav tm="100000">
                                          <p:val>
                                            <p:strVal val="#ppt_h"/>
                                          </p:val>
                                        </p:tav>
                                      </p:tavLst>
                                    </p:anim>
                                    <p:animEffect transition="in" filter="fade">
                                      <p:cBhvr>
                                        <p:cTn id="28" dur="10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p:cTn id="33" dur="1000" fill="hold"/>
                                        <p:tgtEl>
                                          <p:spTgt spid="16"/>
                                        </p:tgtEl>
                                        <p:attrNameLst>
                                          <p:attrName>ppt_w</p:attrName>
                                        </p:attrNameLst>
                                      </p:cBhvr>
                                      <p:tavLst>
                                        <p:tav tm="0">
                                          <p:val>
                                            <p:strVal val="#ppt_w*0.70"/>
                                          </p:val>
                                        </p:tav>
                                        <p:tav tm="100000">
                                          <p:val>
                                            <p:strVal val="#ppt_w"/>
                                          </p:val>
                                        </p:tav>
                                      </p:tavLst>
                                    </p:anim>
                                    <p:anim calcmode="lin" valueType="num">
                                      <p:cBhvr>
                                        <p:cTn id="34" dur="1000" fill="hold"/>
                                        <p:tgtEl>
                                          <p:spTgt spid="16"/>
                                        </p:tgtEl>
                                        <p:attrNameLst>
                                          <p:attrName>ppt_h</p:attrName>
                                        </p:attrNameLst>
                                      </p:cBhvr>
                                      <p:tavLst>
                                        <p:tav tm="0">
                                          <p:val>
                                            <p:strVal val="#ppt_h"/>
                                          </p:val>
                                        </p:tav>
                                        <p:tav tm="100000">
                                          <p:val>
                                            <p:strVal val="#ppt_h"/>
                                          </p:val>
                                        </p:tav>
                                      </p:tavLst>
                                    </p:anim>
                                    <p:animEffect transition="in" filter="fade">
                                      <p:cBhvr>
                                        <p:cTn id="35"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7010400" cy="830997"/>
          </a:xfrm>
          <a:prstGeom prst="rect">
            <a:avLst/>
          </a:prstGeom>
          <a:noFill/>
        </p:spPr>
        <p:txBody>
          <a:bodyPr wrap="square" rtlCol="1">
            <a:spAutoFit/>
          </a:bodyPr>
          <a:lstStyle/>
          <a:p>
            <a:pPr algn="l" rtl="0"/>
            <a:r>
              <a:rPr lang="en-US" sz="2400" dirty="0"/>
              <a:t>A collection of data values forms a data set. Each value in the data set is called a data value or a datum.</a:t>
            </a:r>
            <a:endParaRPr lang="ar-IQ" sz="2400" dirty="0"/>
          </a:p>
        </p:txBody>
      </p:sp>
      <p:sp>
        <p:nvSpPr>
          <p:cNvPr id="6" name="TextBox 5"/>
          <p:cNvSpPr txBox="1"/>
          <p:nvPr/>
        </p:nvSpPr>
        <p:spPr>
          <a:xfrm>
            <a:off x="1447800" y="2057400"/>
            <a:ext cx="7010400" cy="1200329"/>
          </a:xfrm>
          <a:prstGeom prst="rect">
            <a:avLst/>
          </a:prstGeom>
          <a:noFill/>
        </p:spPr>
        <p:txBody>
          <a:bodyPr wrap="square" rtlCol="1">
            <a:spAutoFit/>
          </a:bodyPr>
          <a:lstStyle/>
          <a:p>
            <a:pPr algn="l" rtl="0"/>
            <a:r>
              <a:rPr lang="en-US" sz="2400" dirty="0"/>
              <a:t>The body of knowledge of statistics is sometimes divided into two main areas, depending on how data are used</a:t>
            </a:r>
            <a:endParaRPr lang="ar-IQ" sz="2400" dirty="0"/>
          </a:p>
        </p:txBody>
      </p:sp>
      <p:sp>
        <p:nvSpPr>
          <p:cNvPr id="8" name="Round Diagonal Corner Rectangle 7"/>
          <p:cNvSpPr/>
          <p:nvPr/>
        </p:nvSpPr>
        <p:spPr>
          <a:xfrm>
            <a:off x="1600200" y="3810000"/>
            <a:ext cx="3048000" cy="685800"/>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t>Descriptive </a:t>
            </a:r>
            <a:endParaRPr lang="ar-IQ" sz="3200" b="1" dirty="0"/>
          </a:p>
        </p:txBody>
      </p:sp>
      <p:sp>
        <p:nvSpPr>
          <p:cNvPr id="9" name="Round Diagonal Corner Rectangle 8"/>
          <p:cNvSpPr/>
          <p:nvPr/>
        </p:nvSpPr>
        <p:spPr>
          <a:xfrm>
            <a:off x="1600200" y="4800600"/>
            <a:ext cx="3048000" cy="685800"/>
          </a:xfrm>
          <a:prstGeom prst="round2Diag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dirty="0"/>
              <a:t>Inferential</a:t>
            </a: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strVal val="#ppt_w*0.70"/>
                                          </p:val>
                                        </p:tav>
                                        <p:tav tm="100000">
                                          <p:val>
                                            <p:strVal val="#ppt_w"/>
                                          </p:val>
                                        </p:tav>
                                      </p:tavLst>
                                    </p:anim>
                                    <p:anim calcmode="lin" valueType="num">
                                      <p:cBhvr>
                                        <p:cTn id="15" dur="1000" fill="hold"/>
                                        <p:tgtEl>
                                          <p:spTgt spid="6"/>
                                        </p:tgtEl>
                                        <p:attrNameLst>
                                          <p:attrName>ppt_h</p:attrName>
                                        </p:attrNameLst>
                                      </p:cBhvr>
                                      <p:tavLst>
                                        <p:tav tm="0">
                                          <p:val>
                                            <p:strVal val="#ppt_h"/>
                                          </p:val>
                                        </p:tav>
                                        <p:tav tm="100000">
                                          <p:val>
                                            <p:strVal val="#ppt_h"/>
                                          </p:val>
                                        </p:tav>
                                      </p:tavLst>
                                    </p:anim>
                                    <p:animEffect transition="in" filter="fade">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2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762000"/>
            <a:ext cx="7010400" cy="830997"/>
          </a:xfrm>
          <a:prstGeom prst="rect">
            <a:avLst/>
          </a:prstGeom>
          <a:noFill/>
        </p:spPr>
        <p:txBody>
          <a:bodyPr wrap="square" rtlCol="1">
            <a:spAutoFit/>
          </a:bodyPr>
          <a:lstStyle/>
          <a:p>
            <a:pPr algn="l" rtl="0"/>
            <a:r>
              <a:rPr lang="en-US" sz="2400" dirty="0"/>
              <a:t>Descriptive  statistics consists of the </a:t>
            </a:r>
            <a:r>
              <a:rPr lang="en-US" sz="2400" dirty="0">
                <a:solidFill>
                  <a:srgbClr val="FF0000"/>
                </a:solidFill>
              </a:rPr>
              <a:t>collection</a:t>
            </a:r>
            <a:r>
              <a:rPr lang="en-US" sz="2400" dirty="0"/>
              <a:t>, </a:t>
            </a:r>
            <a:r>
              <a:rPr lang="en-US" sz="2400" dirty="0">
                <a:solidFill>
                  <a:srgbClr val="FF0000"/>
                </a:solidFill>
              </a:rPr>
              <a:t>organization</a:t>
            </a:r>
            <a:r>
              <a:rPr lang="en-US" sz="2400" dirty="0"/>
              <a:t>, </a:t>
            </a:r>
            <a:r>
              <a:rPr lang="en-US" sz="2400" dirty="0">
                <a:solidFill>
                  <a:srgbClr val="FF0000"/>
                </a:solidFill>
              </a:rPr>
              <a:t>summarization</a:t>
            </a:r>
            <a:r>
              <a:rPr lang="en-US" sz="2400" dirty="0"/>
              <a:t>, and </a:t>
            </a:r>
            <a:r>
              <a:rPr lang="en-US" sz="2400" dirty="0">
                <a:solidFill>
                  <a:srgbClr val="FF0000"/>
                </a:solidFill>
              </a:rPr>
              <a:t>presentation of data</a:t>
            </a:r>
            <a:endParaRPr lang="ar-IQ" sz="2400" dirty="0">
              <a:solidFill>
                <a:srgbClr val="FF0000"/>
              </a:solidFill>
            </a:endParaRPr>
          </a:p>
        </p:txBody>
      </p:sp>
      <p:sp>
        <p:nvSpPr>
          <p:cNvPr id="6" name="TextBox 5"/>
          <p:cNvSpPr txBox="1"/>
          <p:nvPr/>
        </p:nvSpPr>
        <p:spPr>
          <a:xfrm>
            <a:off x="1447800" y="2057400"/>
            <a:ext cx="7010400" cy="3416320"/>
          </a:xfrm>
          <a:prstGeom prst="rect">
            <a:avLst/>
          </a:prstGeom>
          <a:noFill/>
        </p:spPr>
        <p:txBody>
          <a:bodyPr wrap="square" rtlCol="1">
            <a:spAutoFit/>
          </a:bodyPr>
          <a:lstStyle/>
          <a:p>
            <a:pPr algn="l" rtl="0"/>
            <a:r>
              <a:rPr lang="en-US" sz="2400" dirty="0"/>
              <a:t>Consider the national census conducted by the Iraqi governorate every 10 years.  Results of this census give the average age, income, and other characteristics of the Iraqi population. To obtain this information, the census bureau must have some means to collect relevant data. Once data are collected, the bureau must organize and summarize them. Finally, the bureau needs a means of presenting the data in some meaningful form such as charts, graphs, or tables.  </a:t>
            </a:r>
            <a:endParaRPr lang="ar-IQ" sz="2400" dirty="0"/>
          </a:p>
        </p:txBody>
      </p:sp>
      <p:cxnSp>
        <p:nvCxnSpPr>
          <p:cNvPr id="10" name="Straight Connector 9"/>
          <p:cNvCxnSpPr/>
          <p:nvPr/>
        </p:nvCxnSpPr>
        <p:spPr>
          <a:xfrm>
            <a:off x="1600200" y="18288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00200" y="56388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7800" y="457200"/>
            <a:ext cx="7010400" cy="1569660"/>
          </a:xfrm>
          <a:prstGeom prst="rect">
            <a:avLst/>
          </a:prstGeom>
          <a:noFill/>
        </p:spPr>
        <p:txBody>
          <a:bodyPr wrap="square" rtlCol="1">
            <a:spAutoFit/>
          </a:bodyPr>
          <a:lstStyle/>
          <a:p>
            <a:pPr algn="l" rtl="0"/>
            <a:r>
              <a:rPr lang="en-US" sz="2400" dirty="0"/>
              <a:t>The second area of statistics is called inferential statistics. Here, the statisticians tries to make inference from sample to population. Inferential statistics uses probability, </a:t>
            </a:r>
            <a:r>
              <a:rPr lang="en-US" sz="2400" dirty="0" err="1"/>
              <a:t>ie</a:t>
            </a:r>
            <a:r>
              <a:rPr lang="en-US" sz="2400" dirty="0"/>
              <a:t>., the chance of an event occurring . </a:t>
            </a:r>
            <a:endParaRPr lang="ar-IQ" sz="2400" dirty="0">
              <a:solidFill>
                <a:srgbClr val="FF0000"/>
              </a:solidFill>
            </a:endParaRPr>
          </a:p>
        </p:txBody>
      </p:sp>
      <p:sp>
        <p:nvSpPr>
          <p:cNvPr id="6" name="TextBox 5"/>
          <p:cNvSpPr txBox="1"/>
          <p:nvPr/>
        </p:nvSpPr>
        <p:spPr>
          <a:xfrm>
            <a:off x="1524000" y="2362200"/>
            <a:ext cx="7010400" cy="830997"/>
          </a:xfrm>
          <a:prstGeom prst="rect">
            <a:avLst/>
          </a:prstGeom>
          <a:noFill/>
        </p:spPr>
        <p:txBody>
          <a:bodyPr wrap="square" rtlCol="1">
            <a:spAutoFit/>
          </a:bodyPr>
          <a:lstStyle/>
          <a:p>
            <a:pPr algn="l" rtl="0"/>
            <a:r>
              <a:rPr lang="en-US" sz="2400" dirty="0"/>
              <a:t>It is important to distinguish between a sample and a population</a:t>
            </a:r>
            <a:endParaRPr lang="ar-IQ" sz="2400" dirty="0"/>
          </a:p>
        </p:txBody>
      </p:sp>
      <p:cxnSp>
        <p:nvCxnSpPr>
          <p:cNvPr id="10" name="Straight Connector 9"/>
          <p:cNvCxnSpPr/>
          <p:nvPr/>
        </p:nvCxnSpPr>
        <p:spPr>
          <a:xfrm>
            <a:off x="1524000" y="21336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24000" y="33528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524000" y="3581400"/>
            <a:ext cx="7010400" cy="830997"/>
          </a:xfrm>
          <a:prstGeom prst="rect">
            <a:avLst/>
          </a:prstGeom>
          <a:noFill/>
        </p:spPr>
        <p:txBody>
          <a:bodyPr wrap="square" rtlCol="1">
            <a:spAutoFit/>
          </a:bodyPr>
          <a:lstStyle/>
          <a:p>
            <a:pPr algn="l" rtl="0"/>
            <a:r>
              <a:rPr lang="en-US" sz="2400" dirty="0"/>
              <a:t>A population consists of all subjects (human or alternative) that are being studied</a:t>
            </a:r>
            <a:endParaRPr lang="ar-IQ" sz="2400" dirty="0"/>
          </a:p>
        </p:txBody>
      </p:sp>
      <p:cxnSp>
        <p:nvCxnSpPr>
          <p:cNvPr id="8" name="Straight Connector 7"/>
          <p:cNvCxnSpPr/>
          <p:nvPr/>
        </p:nvCxnSpPr>
        <p:spPr>
          <a:xfrm>
            <a:off x="1524000" y="45720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0" y="4724400"/>
            <a:ext cx="7010400" cy="1569660"/>
          </a:xfrm>
          <a:prstGeom prst="rect">
            <a:avLst/>
          </a:prstGeom>
          <a:noFill/>
        </p:spPr>
        <p:txBody>
          <a:bodyPr wrap="square" rtlCol="1">
            <a:spAutoFit/>
          </a:bodyPr>
          <a:lstStyle/>
          <a:p>
            <a:pPr algn="l" rtl="0"/>
            <a:r>
              <a:rPr lang="en-US" sz="2400" dirty="0"/>
              <a:t>Most of the time, due to the expense, time, size of population, medical concerns, etc., it is not possible to use the entire population for a statistical study; therefore, researcher use samples</a:t>
            </a:r>
            <a:endParaRPr lang="ar-IQ"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strVal val="#ppt_w*0.70"/>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additive="base">
                                        <p:cTn id="40" dur="500" fill="hold"/>
                                        <p:tgtEl>
                                          <p:spTgt spid="8"/>
                                        </p:tgtEl>
                                        <p:attrNameLst>
                                          <p:attrName>ppt_x</p:attrName>
                                        </p:attrNameLst>
                                      </p:cBhvr>
                                      <p:tavLst>
                                        <p:tav tm="0">
                                          <p:val>
                                            <p:strVal val="#ppt_x"/>
                                          </p:val>
                                        </p:tav>
                                        <p:tav tm="100000">
                                          <p:val>
                                            <p:strVal val="#ppt_x"/>
                                          </p:val>
                                        </p:tav>
                                      </p:tavLst>
                                    </p:anim>
                                    <p:anim calcmode="lin" valueType="num">
                                      <p:cBhvr additive="base">
                                        <p:cTn id="4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1000" fill="hold"/>
                                        <p:tgtEl>
                                          <p:spTgt spid="9"/>
                                        </p:tgtEl>
                                        <p:attrNameLst>
                                          <p:attrName>ppt_w</p:attrName>
                                        </p:attrNameLst>
                                      </p:cBhvr>
                                      <p:tavLst>
                                        <p:tav tm="0">
                                          <p:val>
                                            <p:strVal val="#ppt_w*0.70"/>
                                          </p:val>
                                        </p:tav>
                                        <p:tav tm="100000">
                                          <p:val>
                                            <p:strVal val="#ppt_w"/>
                                          </p:val>
                                        </p:tav>
                                      </p:tavLst>
                                    </p:anim>
                                    <p:anim calcmode="lin" valueType="num">
                                      <p:cBhvr>
                                        <p:cTn id="47" dur="1000" fill="hold"/>
                                        <p:tgtEl>
                                          <p:spTgt spid="9"/>
                                        </p:tgtEl>
                                        <p:attrNameLst>
                                          <p:attrName>ppt_h</p:attrName>
                                        </p:attrNameLst>
                                      </p:cBhvr>
                                      <p:tavLst>
                                        <p:tav tm="0">
                                          <p:val>
                                            <p:strVal val="#ppt_h"/>
                                          </p:val>
                                        </p:tav>
                                        <p:tav tm="100000">
                                          <p:val>
                                            <p:strVal val="#ppt_h"/>
                                          </p:val>
                                        </p:tav>
                                      </p:tavLst>
                                    </p:anim>
                                    <p:animEffect transition="in" filter="fade">
                                      <p:cBhvr>
                                        <p:cTn id="4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1219200"/>
            <a:ext cx="7010400" cy="830997"/>
          </a:xfrm>
          <a:prstGeom prst="rect">
            <a:avLst/>
          </a:prstGeom>
          <a:noFill/>
        </p:spPr>
        <p:txBody>
          <a:bodyPr wrap="square" rtlCol="1">
            <a:spAutoFit/>
          </a:bodyPr>
          <a:lstStyle/>
          <a:p>
            <a:pPr algn="l" rtl="0"/>
            <a:r>
              <a:rPr lang="en-US" sz="2400" dirty="0"/>
              <a:t>A sample is a group of subjects selected from a population.  </a:t>
            </a:r>
            <a:endParaRPr lang="ar-IQ" sz="2400" dirty="0">
              <a:solidFill>
                <a:srgbClr val="FF0000"/>
              </a:solidFill>
            </a:endParaRPr>
          </a:p>
        </p:txBody>
      </p:sp>
      <p:sp>
        <p:nvSpPr>
          <p:cNvPr id="6" name="TextBox 5"/>
          <p:cNvSpPr txBox="1"/>
          <p:nvPr/>
        </p:nvSpPr>
        <p:spPr>
          <a:xfrm>
            <a:off x="1524000" y="2362200"/>
            <a:ext cx="7010400" cy="1569660"/>
          </a:xfrm>
          <a:prstGeom prst="rect">
            <a:avLst/>
          </a:prstGeom>
          <a:noFill/>
        </p:spPr>
        <p:txBody>
          <a:bodyPr wrap="square" rtlCol="1">
            <a:spAutoFit/>
          </a:bodyPr>
          <a:lstStyle/>
          <a:p>
            <a:pPr algn="l" rtl="0"/>
            <a:r>
              <a:rPr lang="en-US" sz="2400" dirty="0"/>
              <a:t>Inferential statistics consists of generalizing from samples to populations, performing estimation and hypothesis tests, determining relationships among variables, and making predictions.</a:t>
            </a:r>
            <a:endParaRPr lang="ar-IQ" sz="2400" dirty="0"/>
          </a:p>
        </p:txBody>
      </p:sp>
      <p:cxnSp>
        <p:nvCxnSpPr>
          <p:cNvPr id="10" name="Straight Connector 9"/>
          <p:cNvCxnSpPr/>
          <p:nvPr/>
        </p:nvCxnSpPr>
        <p:spPr>
          <a:xfrm>
            <a:off x="1524000" y="21336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533400"/>
            <a:ext cx="7010400" cy="461665"/>
          </a:xfrm>
          <a:prstGeom prst="rect">
            <a:avLst/>
          </a:prstGeom>
          <a:noFill/>
        </p:spPr>
        <p:txBody>
          <a:bodyPr wrap="square" rtlCol="1">
            <a:spAutoFit/>
          </a:bodyPr>
          <a:lstStyle/>
          <a:p>
            <a:pPr algn="l" rtl="0"/>
            <a:r>
              <a:rPr lang="en-US" sz="2400" b="1" dirty="0">
                <a:solidFill>
                  <a:srgbClr val="FF0000"/>
                </a:solidFill>
              </a:rPr>
              <a:t>Variables and data types</a:t>
            </a:r>
            <a:endParaRPr lang="ar-IQ" sz="2400" b="1" dirty="0">
              <a:solidFill>
                <a:srgbClr val="FF0000"/>
              </a:solidFill>
            </a:endParaRPr>
          </a:p>
        </p:txBody>
      </p:sp>
      <p:cxnSp>
        <p:nvCxnSpPr>
          <p:cNvPr id="10" name="Straight Connector 9"/>
          <p:cNvCxnSpPr/>
          <p:nvPr/>
        </p:nvCxnSpPr>
        <p:spPr>
          <a:xfrm>
            <a:off x="1524000" y="1143000"/>
            <a:ext cx="7162800" cy="158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p:nvGrpSpPr>
        <p:grpSpPr>
          <a:xfrm>
            <a:off x="1981200" y="1600200"/>
            <a:ext cx="7162800" cy="4195465"/>
            <a:chOff x="1981200" y="1600200"/>
            <a:chExt cx="7162800" cy="4195465"/>
          </a:xfrm>
        </p:grpSpPr>
        <p:sp>
          <p:nvSpPr>
            <p:cNvPr id="6" name="TextBox 5"/>
            <p:cNvSpPr txBox="1"/>
            <p:nvPr/>
          </p:nvSpPr>
          <p:spPr>
            <a:xfrm>
              <a:off x="3200400" y="1600200"/>
              <a:ext cx="4267200" cy="461665"/>
            </a:xfrm>
            <a:prstGeom prst="rect">
              <a:avLst/>
            </a:prstGeom>
            <a:noFill/>
          </p:spPr>
          <p:txBody>
            <a:bodyPr wrap="square" rtlCol="1">
              <a:spAutoFit/>
            </a:bodyPr>
            <a:lstStyle/>
            <a:p>
              <a:pPr algn="ctr" rtl="0"/>
              <a:r>
                <a:rPr lang="en-US" sz="2400" dirty="0"/>
                <a:t>Data</a:t>
              </a:r>
              <a:endParaRPr lang="ar-IQ" sz="2400" dirty="0"/>
            </a:p>
          </p:txBody>
        </p:sp>
        <p:cxnSp>
          <p:nvCxnSpPr>
            <p:cNvPr id="7" name="Straight Arrow Connector 6"/>
            <p:cNvCxnSpPr>
              <a:stCxn id="6" idx="2"/>
            </p:cNvCxnSpPr>
            <p:nvPr/>
          </p:nvCxnSpPr>
          <p:spPr>
            <a:xfrm rot="5400000">
              <a:off x="3774133" y="1792932"/>
              <a:ext cx="1290935"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34000" y="2057400"/>
              <a:ext cx="20574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81200" y="3424535"/>
              <a:ext cx="3048000" cy="461665"/>
            </a:xfrm>
            <a:prstGeom prst="rect">
              <a:avLst/>
            </a:prstGeom>
            <a:noFill/>
          </p:spPr>
          <p:txBody>
            <a:bodyPr wrap="square" rtlCol="1">
              <a:spAutoFit/>
            </a:bodyPr>
            <a:lstStyle/>
            <a:p>
              <a:pPr algn="ctr" rtl="0"/>
              <a:r>
                <a:rPr lang="en-US" sz="2400" dirty="0"/>
                <a:t>Qualitative</a:t>
              </a:r>
              <a:endParaRPr lang="ar-IQ" sz="2400" dirty="0"/>
            </a:p>
          </p:txBody>
        </p:sp>
        <p:sp>
          <p:nvSpPr>
            <p:cNvPr id="16" name="TextBox 15"/>
            <p:cNvSpPr txBox="1"/>
            <p:nvPr/>
          </p:nvSpPr>
          <p:spPr>
            <a:xfrm>
              <a:off x="5867400" y="3352800"/>
              <a:ext cx="3048000" cy="461665"/>
            </a:xfrm>
            <a:prstGeom prst="rect">
              <a:avLst/>
            </a:prstGeom>
            <a:noFill/>
          </p:spPr>
          <p:txBody>
            <a:bodyPr wrap="square" rtlCol="1">
              <a:spAutoFit/>
            </a:bodyPr>
            <a:lstStyle/>
            <a:p>
              <a:pPr algn="ctr" rtl="0"/>
              <a:r>
                <a:rPr lang="en-US" sz="2400" dirty="0"/>
                <a:t>Quantitative</a:t>
              </a:r>
              <a:endParaRPr lang="ar-IQ" sz="2400" dirty="0"/>
            </a:p>
          </p:txBody>
        </p:sp>
        <p:cxnSp>
          <p:nvCxnSpPr>
            <p:cNvPr id="17" name="Straight Arrow Connector 16"/>
            <p:cNvCxnSpPr/>
            <p:nvPr/>
          </p:nvCxnSpPr>
          <p:spPr>
            <a:xfrm rot="10800000" flipV="1">
              <a:off x="5715000" y="3886200"/>
              <a:ext cx="1447800" cy="13716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6200000" flipH="1">
              <a:off x="7125494" y="3925094"/>
              <a:ext cx="1370806" cy="12946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419600" y="5334000"/>
              <a:ext cx="2057400" cy="461665"/>
            </a:xfrm>
            <a:prstGeom prst="rect">
              <a:avLst/>
            </a:prstGeom>
            <a:noFill/>
          </p:spPr>
          <p:txBody>
            <a:bodyPr wrap="square" rtlCol="1">
              <a:spAutoFit/>
            </a:bodyPr>
            <a:lstStyle/>
            <a:p>
              <a:pPr algn="ctr" rtl="0"/>
              <a:r>
                <a:rPr lang="en-US" sz="2400" dirty="0"/>
                <a:t>Discrete</a:t>
              </a:r>
              <a:endParaRPr lang="ar-IQ" sz="2400" dirty="0"/>
            </a:p>
          </p:txBody>
        </p:sp>
        <p:sp>
          <p:nvSpPr>
            <p:cNvPr id="24" name="TextBox 23"/>
            <p:cNvSpPr txBox="1"/>
            <p:nvPr/>
          </p:nvSpPr>
          <p:spPr>
            <a:xfrm>
              <a:off x="7086600" y="5334000"/>
              <a:ext cx="2057400" cy="461665"/>
            </a:xfrm>
            <a:prstGeom prst="rect">
              <a:avLst/>
            </a:prstGeom>
            <a:noFill/>
          </p:spPr>
          <p:txBody>
            <a:bodyPr wrap="square" rtlCol="1">
              <a:spAutoFit/>
            </a:bodyPr>
            <a:lstStyle/>
            <a:p>
              <a:pPr algn="ctr" rtl="0"/>
              <a:r>
                <a:rPr lang="en-US" sz="2400" dirty="0"/>
                <a:t>Continuous</a:t>
              </a:r>
              <a:endParaRPr lang="ar-IQ" sz="2400"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210</TotalTime>
  <Words>736</Words>
  <Application>Microsoft Office PowerPoint</Application>
  <PresentationFormat>On-screen Show (4:3)</PresentationFormat>
  <Paragraphs>86</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Rounded MT Bold</vt:lpstr>
      <vt:lpstr>Gill Sans MT</vt:lpstr>
      <vt:lpstr>Majalla UI</vt:lpstr>
      <vt:lpstr>Verdana</vt:lpstr>
      <vt:lpstr>Wingdings 2</vt:lpstr>
      <vt:lpstr>Solstice</vt:lpstr>
      <vt:lpstr>The nature of probability and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probability and statistics</dc:title>
  <dc:creator>Alaa</dc:creator>
  <cp:lastModifiedBy>Windows User</cp:lastModifiedBy>
  <cp:revision>17</cp:revision>
  <dcterms:created xsi:type="dcterms:W3CDTF">2011-10-05T19:12:53Z</dcterms:created>
  <dcterms:modified xsi:type="dcterms:W3CDTF">2018-03-03T05:25:12Z</dcterms:modified>
</cp:coreProperties>
</file>